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79C2"/>
    <a:srgbClr val="336699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446" y="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5763E-68DF-4578-848C-9E0E30A1EE6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FD4F-BBBC-4421-9223-97A4843DA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5763E-68DF-4578-848C-9E0E30A1EE6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FD4F-BBBC-4421-9223-97A4843DA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5763E-68DF-4578-848C-9E0E30A1EE6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FD4F-BBBC-4421-9223-97A4843DA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5763E-68DF-4578-848C-9E0E30A1EE6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FD4F-BBBC-4421-9223-97A4843DA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5763E-68DF-4578-848C-9E0E30A1EE6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FD4F-BBBC-4421-9223-97A4843DA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5763E-68DF-4578-848C-9E0E30A1EE6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FD4F-BBBC-4421-9223-97A4843DA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5763E-68DF-4578-848C-9E0E30A1EE6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FD4F-BBBC-4421-9223-97A4843DA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5763E-68DF-4578-848C-9E0E30A1EE6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FD4F-BBBC-4421-9223-97A4843DA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5763E-68DF-4578-848C-9E0E30A1EE6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FD4F-BBBC-4421-9223-97A4843DA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5763E-68DF-4578-848C-9E0E30A1EE6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FD4F-BBBC-4421-9223-97A4843DA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5763E-68DF-4578-848C-9E0E30A1EE6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FD4F-BBBC-4421-9223-97A4843DA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5763E-68DF-4578-848C-9E0E30A1EE64}" type="datetimeFigureOut">
              <a:rPr lang="ru-RU" smtClean="0"/>
              <a:pPr/>
              <a:t>27.03.2020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5FD4F-BBBC-4421-9223-97A4843DA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4" descr="C:\Users\Владимир\Desktop\для баннера\рис 3.1.jpg"/>
          <p:cNvPicPr>
            <a:picLocks noChangeAspect="1" noChangeArrowheads="1"/>
          </p:cNvPicPr>
          <p:nvPr/>
        </p:nvPicPr>
        <p:blipFill rotWithShape="1">
          <a:blip r:embed="rId2"/>
          <a:srcRect l="2078" t="26804" r="77725" b="23418"/>
          <a:stretch/>
        </p:blipFill>
        <p:spPr bwMode="auto">
          <a:xfrm>
            <a:off x="260648" y="6328880"/>
            <a:ext cx="831317" cy="69139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176748"/>
            <a:ext cx="6858000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ru-RU" sz="3200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УВАЖАЕМЫЕ ПОТРЕБИТЕЛИ ГАЗА!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ru-RU" sz="2400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С 30 марта по 5 апреля абонентские участки</a:t>
            </a:r>
            <a:br>
              <a:rPr lang="ru-RU" sz="2400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</a:br>
            <a:r>
              <a:rPr lang="ru-RU" sz="2400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переходят </a:t>
            </a:r>
            <a:r>
              <a:rPr lang="ru-RU" sz="2400" b="1" smtClean="0">
                <a:solidFill>
                  <a:srgbClr val="003366"/>
                </a:solidFill>
                <a:latin typeface="Arial Narrow" panose="020B0606020202030204" pitchFamily="34" charset="0"/>
              </a:rPr>
              <a:t>на дистанционную работу</a:t>
            </a:r>
            <a:endParaRPr lang="ru-RU" sz="2400" b="1" dirty="0" smtClean="0">
              <a:solidFill>
                <a:srgbClr val="003366"/>
              </a:solidFill>
              <a:latin typeface="Arial Narrow" panose="020B0606020202030204" pitchFamily="34" charset="0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ru-RU" sz="2000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В сложившейся ситуации напоминаем</a:t>
            </a:r>
            <a:r>
              <a:rPr lang="ru-RU" sz="2000" dirty="0">
                <a:solidFill>
                  <a:srgbClr val="003366"/>
                </a:solidFill>
                <a:latin typeface="Arial Narrow" panose="020B0606020202030204" pitchFamily="34" charset="0"/>
              </a:rPr>
              <a:t>, </a:t>
            </a:r>
            <a:r>
              <a:rPr lang="ru-RU" sz="2000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что </a:t>
            </a:r>
            <a:r>
              <a:rPr lang="ru-RU" sz="2000" dirty="0">
                <a:solidFill>
                  <a:srgbClr val="003366"/>
                </a:solidFill>
                <a:latin typeface="Arial Narrow" panose="020B0606020202030204" pitchFamily="34" charset="0"/>
              </a:rPr>
              <a:t>вы можете </a:t>
            </a:r>
            <a:r>
              <a:rPr lang="ru-RU" sz="2000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воспользоваться </a:t>
            </a:r>
            <a:r>
              <a:rPr lang="ru-RU" sz="2000" dirty="0">
                <a:solidFill>
                  <a:srgbClr val="003366"/>
                </a:solidFill>
                <a:latin typeface="Arial Narrow" panose="020B0606020202030204" pitchFamily="34" charset="0"/>
              </a:rPr>
              <a:t>электронными </a:t>
            </a:r>
            <a:r>
              <a:rPr lang="ru-RU" sz="2000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сервисами, чтобы оформить</a:t>
            </a:r>
          </a:p>
          <a:p>
            <a:pPr marL="151200" indent="-165600" algn="ctr">
              <a:spcBef>
                <a:spcPts val="300"/>
              </a:spcBef>
              <a:spcAft>
                <a:spcPts val="300"/>
              </a:spcAft>
              <a:buClr>
                <a:srgbClr val="003366"/>
              </a:buClr>
              <a:buFont typeface="Symbol" panose="05050102010706020507" pitchFamily="18" charset="2"/>
              <a:buChar char="-"/>
            </a:pPr>
            <a:r>
              <a:rPr lang="ru-RU" sz="2000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 ЗАЯВКУ ПО ВСЕМ ВИДАМ РАБОТ </a:t>
            </a:r>
            <a:endParaRPr lang="ru-RU" sz="2000" dirty="0">
              <a:solidFill>
                <a:srgbClr val="003366"/>
              </a:solidFill>
              <a:latin typeface="Arial Narrow" panose="020B0606020202030204" pitchFamily="34" charset="0"/>
            </a:endParaRPr>
          </a:p>
          <a:p>
            <a:pPr marL="151200" indent="-165600" algn="ctr">
              <a:spcBef>
                <a:spcPts val="300"/>
              </a:spcBef>
              <a:spcAft>
                <a:spcPts val="300"/>
              </a:spcAft>
              <a:buClr>
                <a:srgbClr val="003366"/>
              </a:buClr>
              <a:buFont typeface="Symbol" panose="05050102010706020507" pitchFamily="18" charset="2"/>
              <a:buChar char="-"/>
            </a:pPr>
            <a:r>
              <a:rPr lang="ru-RU" sz="2000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 ПЕРЕДАТЬ ПОКАЗАНИЯ СЧЕТЧИКОВ И ОПЛАТИТЬ ГАЗ</a:t>
            </a:r>
          </a:p>
          <a:p>
            <a:pPr marL="151200" indent="-165600" algn="ctr">
              <a:spcBef>
                <a:spcPts val="300"/>
              </a:spcBef>
              <a:spcAft>
                <a:spcPts val="300"/>
              </a:spcAft>
            </a:pPr>
            <a:r>
              <a:rPr lang="ru-RU" sz="2000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ПОМОГИТЕ </a:t>
            </a:r>
            <a:r>
              <a:rPr lang="ru-RU" sz="2000" b="1" dirty="0">
                <a:solidFill>
                  <a:srgbClr val="003366"/>
                </a:solidFill>
                <a:latin typeface="Arial Narrow" panose="020B0606020202030204" pitchFamily="34" charset="0"/>
              </a:rPr>
              <a:t>ЭТО СДЕЛАТЬ </a:t>
            </a:r>
            <a:r>
              <a:rPr lang="ru-RU" sz="2000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/>
            </a:r>
            <a:br>
              <a:rPr lang="ru-RU" sz="2000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</a:br>
            <a:r>
              <a:rPr lang="ru-RU" sz="2000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СВОИМ </a:t>
            </a:r>
            <a:r>
              <a:rPr lang="ru-RU" sz="2000" b="1" dirty="0">
                <a:solidFill>
                  <a:srgbClr val="003366"/>
                </a:solidFill>
                <a:latin typeface="Arial Narrow" panose="020B0606020202030204" pitchFamily="34" charset="0"/>
              </a:rPr>
              <a:t>РОДСТВЕННИКАМ </a:t>
            </a:r>
            <a:r>
              <a:rPr lang="ru-RU" sz="2000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И </a:t>
            </a:r>
            <a:r>
              <a:rPr lang="ru-RU" sz="2000" b="1" dirty="0">
                <a:solidFill>
                  <a:srgbClr val="003366"/>
                </a:solidFill>
                <a:latin typeface="Arial Narrow" panose="020B0606020202030204" pitchFamily="34" charset="0"/>
              </a:rPr>
              <a:t>ПОЖИЛЫМ </a:t>
            </a:r>
            <a:r>
              <a:rPr lang="ru-RU" sz="2000" b="1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ЛЮДЯМ</a:t>
            </a:r>
            <a:endParaRPr lang="ru-RU" b="1" dirty="0">
              <a:solidFill>
                <a:srgbClr val="003366"/>
              </a:solidFill>
              <a:latin typeface="Arial Narrow" panose="020B0606020202030204" pitchFamily="34" charset="0"/>
            </a:endParaRPr>
          </a:p>
        </p:txBody>
      </p:sp>
      <p:pic>
        <p:nvPicPr>
          <p:cNvPr id="1027" name="Picture 3" descr="C:\Users\Владимир\Desktop\для баннера\рис 2.jpg"/>
          <p:cNvPicPr>
            <a:picLocks noChangeAspect="1" noChangeArrowheads="1"/>
          </p:cNvPicPr>
          <p:nvPr/>
        </p:nvPicPr>
        <p:blipFill rotWithShape="1">
          <a:blip r:embed="rId3"/>
          <a:srcRect l="2989" t="42211" r="64307" b="20375"/>
          <a:stretch/>
        </p:blipFill>
        <p:spPr bwMode="auto">
          <a:xfrm>
            <a:off x="5842886" y="4354306"/>
            <a:ext cx="785874" cy="527719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8072462"/>
            <a:ext cx="6858000" cy="1071538"/>
          </a:xfrm>
          <a:prstGeom prst="rect">
            <a:avLst/>
          </a:prstGeom>
          <a:solidFill>
            <a:srgbClr val="0079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Users\U5200002\Desktop\Новая папка\ГРО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810" y="8136000"/>
            <a:ext cx="1524964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U5200002\Desktop\Новая папка\ргк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570" y="8136000"/>
            <a:ext cx="1524964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18570" y="3779912"/>
            <a:ext cx="3354446" cy="2304256"/>
          </a:xfrm>
          <a:prstGeom prst="rect">
            <a:avLst/>
          </a:prstGeom>
          <a:noFill/>
          <a:ln w="19050">
            <a:solidFill>
              <a:srgbClr val="0079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598" y="4644008"/>
            <a:ext cx="507114" cy="64541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08720" y="4576063"/>
            <a:ext cx="2664296" cy="1438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ru-RU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Для проведения работ </a:t>
            </a:r>
            <a:br>
              <a:rPr lang="ru-RU" dirty="0" smtClean="0">
                <a:solidFill>
                  <a:srgbClr val="003366"/>
                </a:solidFill>
                <a:latin typeface="Arial Narrow" panose="020B0606020202030204" pitchFamily="34" charset="0"/>
              </a:rPr>
            </a:br>
            <a:r>
              <a:rPr lang="ru-RU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по ТО ВДГО, в случае неполадок оборудования или утечки газа </a:t>
            </a:r>
            <a:br>
              <a:rPr lang="ru-RU" dirty="0" smtClean="0">
                <a:solidFill>
                  <a:srgbClr val="003366"/>
                </a:solidFill>
                <a:latin typeface="Arial Narrow" panose="020B0606020202030204" pitchFamily="34" charset="0"/>
              </a:rPr>
            </a:br>
            <a:r>
              <a:rPr lang="ru-RU" sz="2000" b="1" dirty="0">
                <a:solidFill>
                  <a:srgbClr val="0079C2"/>
                </a:solidFill>
                <a:latin typeface="Arial Narrow" panose="020B0606020202030204" pitchFamily="34" charset="0"/>
              </a:rPr>
              <a:t>04</a:t>
            </a:r>
            <a:r>
              <a:rPr lang="ru-RU" dirty="0">
                <a:solidFill>
                  <a:srgbClr val="003366"/>
                </a:solidFill>
                <a:latin typeface="Arial Narrow" panose="020B0606020202030204" pitchFamily="34" charset="0"/>
              </a:rPr>
              <a:t>, с моб. тел. </a:t>
            </a:r>
            <a:r>
              <a:rPr lang="ru-RU" sz="2000" b="1" dirty="0" smtClean="0">
                <a:solidFill>
                  <a:srgbClr val="0079C2"/>
                </a:solidFill>
                <a:latin typeface="Arial Narrow" panose="020B0606020202030204" pitchFamily="34" charset="0"/>
              </a:rPr>
              <a:t>104</a:t>
            </a:r>
            <a:endParaRPr lang="ru-RU" b="1" dirty="0">
              <a:solidFill>
                <a:srgbClr val="0079C2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8571" y="3833336"/>
            <a:ext cx="3210430" cy="78483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ru-RU" b="1" dirty="0" smtClean="0">
                <a:solidFill>
                  <a:srgbClr val="0079C2"/>
                </a:solidFill>
                <a:latin typeface="Arial Narrow" panose="020B0606020202030204" pitchFamily="34" charset="0"/>
              </a:rPr>
              <a:t>Вызвать специалиста филиала </a:t>
            </a:r>
            <a:br>
              <a:rPr lang="ru-RU" b="1" dirty="0" smtClean="0">
                <a:solidFill>
                  <a:srgbClr val="0079C2"/>
                </a:solidFill>
                <a:latin typeface="Arial Narrow" panose="020B0606020202030204" pitchFamily="34" charset="0"/>
              </a:rPr>
            </a:br>
            <a:r>
              <a:rPr lang="ru-RU" b="1" dirty="0" smtClean="0">
                <a:solidFill>
                  <a:srgbClr val="0079C2"/>
                </a:solidFill>
                <a:latin typeface="Arial Narrow" panose="020B0606020202030204" pitchFamily="34" charset="0"/>
              </a:rPr>
              <a:t>АО «Газпром газораспределение Краснодар»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18570" y="6228184"/>
            <a:ext cx="6418203" cy="1728192"/>
          </a:xfrm>
          <a:prstGeom prst="rect">
            <a:avLst/>
          </a:prstGeom>
          <a:noFill/>
          <a:ln w="19050">
            <a:solidFill>
              <a:srgbClr val="0079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18571" y="6270575"/>
            <a:ext cx="64182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9C2"/>
                </a:solidFill>
                <a:latin typeface="Arial Narrow" panose="020B0606020202030204" pitchFamily="34" charset="0"/>
              </a:rPr>
              <a:t>Оплатить газ до 10 числа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80729" y="6684039"/>
            <a:ext cx="56886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3200" indent="-223200">
              <a:buClr>
                <a:srgbClr val="003366"/>
              </a:buClr>
              <a:buFont typeface="Symbol" panose="05050102010706020507" pitchFamily="18" charset="2"/>
              <a:buChar char="-"/>
            </a:pPr>
            <a:r>
              <a:rPr lang="ru-RU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Личный кабинет абонента «Мой газ» на </a:t>
            </a:r>
            <a:r>
              <a:rPr lang="ru-RU" b="1" u="sng" dirty="0" err="1" smtClean="0">
                <a:solidFill>
                  <a:srgbClr val="0079C2"/>
                </a:solidFill>
                <a:latin typeface="Arial Narrow" panose="020B0606020202030204" pitchFamily="34" charset="0"/>
              </a:rPr>
              <a:t>мргкраснодар.рф</a:t>
            </a:r>
            <a:endParaRPr lang="ru-RU" b="1" u="sng" dirty="0" smtClean="0">
              <a:solidFill>
                <a:srgbClr val="0079C2"/>
              </a:solidFill>
              <a:latin typeface="Arial Narrow" panose="020B0606020202030204" pitchFamily="34" charset="0"/>
            </a:endParaRPr>
          </a:p>
          <a:p>
            <a:pPr marL="223200" indent="-223200">
              <a:buClr>
                <a:srgbClr val="003366"/>
              </a:buClr>
              <a:buFont typeface="Symbol" panose="05050102010706020507" pitchFamily="18" charset="2"/>
              <a:buChar char="-"/>
            </a:pPr>
            <a:r>
              <a:rPr lang="ru-RU" b="1" dirty="0" smtClean="0">
                <a:solidFill>
                  <a:srgbClr val="0079C2"/>
                </a:solidFill>
                <a:latin typeface="Arial Narrow" panose="020B0606020202030204" pitchFamily="34" charset="0"/>
              </a:rPr>
              <a:t>Онлайн-банки</a:t>
            </a:r>
          </a:p>
          <a:p>
            <a:pPr marL="223200" indent="-223200">
              <a:buClr>
                <a:srgbClr val="003366"/>
              </a:buClr>
              <a:buFont typeface="Symbol" panose="05050102010706020507" pitchFamily="18" charset="2"/>
              <a:buChar char="-"/>
            </a:pPr>
            <a:r>
              <a:rPr lang="ru-RU" b="1" dirty="0" smtClean="0">
                <a:solidFill>
                  <a:srgbClr val="0079C2"/>
                </a:solidFill>
                <a:latin typeface="Arial Narrow" panose="020B0606020202030204" pitchFamily="34" charset="0"/>
              </a:rPr>
              <a:t>Оплата квитанции с помощью </a:t>
            </a:r>
            <a:r>
              <a:rPr lang="en-US" b="1" dirty="0" smtClean="0">
                <a:solidFill>
                  <a:srgbClr val="0079C2"/>
                </a:solidFill>
                <a:latin typeface="Arial Narrow" panose="020B0606020202030204" pitchFamily="34" charset="0"/>
              </a:rPr>
              <a:t>QR-</a:t>
            </a:r>
            <a:r>
              <a:rPr lang="ru-RU" b="1" dirty="0" smtClean="0">
                <a:solidFill>
                  <a:srgbClr val="0079C2"/>
                </a:solidFill>
                <a:latin typeface="Arial Narrow" panose="020B0606020202030204" pitchFamily="34" charset="0"/>
              </a:rPr>
              <a:t>кода</a:t>
            </a:r>
          </a:p>
          <a:p>
            <a:pPr marL="223200" indent="-223200">
              <a:buClr>
                <a:srgbClr val="003366"/>
              </a:buClr>
              <a:buFont typeface="Symbol" panose="05050102010706020507" pitchFamily="18" charset="2"/>
              <a:buChar char="-"/>
            </a:pPr>
            <a:r>
              <a:rPr lang="ru-RU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Другие электронные сервисы для приема платежей ЖКХ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717032" y="3779912"/>
            <a:ext cx="2952328" cy="2304256"/>
          </a:xfrm>
          <a:prstGeom prst="rect">
            <a:avLst/>
          </a:prstGeom>
          <a:noFill/>
          <a:ln w="19050">
            <a:solidFill>
              <a:srgbClr val="0079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3717032" y="4556054"/>
            <a:ext cx="2919740" cy="1312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23200">
              <a:spcBef>
                <a:spcPts val="600"/>
              </a:spcBef>
              <a:spcAft>
                <a:spcPts val="300"/>
              </a:spcAft>
              <a:buClr>
                <a:srgbClr val="003366"/>
              </a:buClr>
              <a:buFont typeface="Symbol" panose="05050102010706020507" pitchFamily="18" charset="2"/>
              <a:buChar char="-"/>
            </a:pPr>
            <a:r>
              <a:rPr lang="ru-RU" b="1" u="sng" dirty="0" err="1" smtClean="0">
                <a:solidFill>
                  <a:srgbClr val="0079C2"/>
                </a:solidFill>
                <a:latin typeface="Arial Narrow" panose="020B0606020202030204" pitchFamily="34" charset="0"/>
              </a:rPr>
              <a:t>мргкраснодар.рф</a:t>
            </a:r>
            <a:endParaRPr lang="ru-RU" b="1" u="sng" dirty="0" smtClean="0">
              <a:solidFill>
                <a:srgbClr val="0079C2"/>
              </a:solidFill>
              <a:latin typeface="Arial Narrow" panose="020B0606020202030204" pitchFamily="34" charset="0"/>
            </a:endParaRPr>
          </a:p>
          <a:p>
            <a:pPr indent="-223200">
              <a:lnSpc>
                <a:spcPts val="2200"/>
              </a:lnSpc>
              <a:spcBef>
                <a:spcPts val="600"/>
              </a:spcBef>
              <a:spcAft>
                <a:spcPts val="300"/>
              </a:spcAft>
              <a:buClr>
                <a:srgbClr val="003366"/>
              </a:buClr>
              <a:buFont typeface="Symbol" panose="05050102010706020507" pitchFamily="18" charset="2"/>
              <a:buChar char="-"/>
            </a:pPr>
            <a:r>
              <a:rPr lang="ru-RU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направить СМС в формате</a:t>
            </a:r>
            <a:br>
              <a:rPr lang="ru-RU" dirty="0" smtClean="0">
                <a:solidFill>
                  <a:srgbClr val="003366"/>
                </a:solidFill>
                <a:latin typeface="Arial Narrow" panose="020B0606020202030204" pitchFamily="34" charset="0"/>
              </a:rPr>
            </a:br>
            <a:r>
              <a:rPr lang="ru-RU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№ лицевого </a:t>
            </a:r>
            <a:r>
              <a:rPr lang="ru-RU" dirty="0" err="1" smtClean="0">
                <a:solidFill>
                  <a:srgbClr val="003366"/>
                </a:solidFill>
                <a:latin typeface="Arial Narrow" panose="020B0606020202030204" pitchFamily="34" charset="0"/>
              </a:rPr>
              <a:t>счета</a:t>
            </a:r>
            <a:r>
              <a:rPr lang="ru-RU" dirty="0" err="1" smtClean="0">
                <a:solidFill>
                  <a:srgbClr val="003366"/>
                </a:solidFill>
                <a:latin typeface="Arial Narrow" panose="020B0606020202030204" pitchFamily="34" charset="0"/>
                <a:sym typeface="Symbol"/>
              </a:rPr>
              <a:t>показания</a:t>
            </a:r>
            <a:r>
              <a:rPr lang="en-US" dirty="0" smtClean="0">
                <a:solidFill>
                  <a:srgbClr val="003366"/>
                </a:solidFill>
                <a:latin typeface="Arial Narrow" panose="020B0606020202030204" pitchFamily="34" charset="0"/>
                <a:sym typeface="Symbol"/>
              </a:rPr>
              <a:t>#</a:t>
            </a:r>
            <a:r>
              <a:rPr lang="ru-RU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 </a:t>
            </a:r>
            <a:br>
              <a:rPr lang="ru-RU" dirty="0" smtClean="0">
                <a:solidFill>
                  <a:srgbClr val="003366"/>
                </a:solidFill>
                <a:latin typeface="Arial Narrow" panose="020B0606020202030204" pitchFamily="34" charset="0"/>
              </a:rPr>
            </a:br>
            <a:r>
              <a:rPr lang="ru-RU" dirty="0" smtClean="0">
                <a:solidFill>
                  <a:srgbClr val="003366"/>
                </a:solidFill>
                <a:latin typeface="Arial Narrow" panose="020B0606020202030204" pitchFamily="34" charset="0"/>
              </a:rPr>
              <a:t>на тел. +7 (958) 609-70-55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717032" y="3833336"/>
            <a:ext cx="2952328" cy="553998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ru-RU" b="1" dirty="0" smtClean="0">
                <a:solidFill>
                  <a:srgbClr val="0079C2"/>
                </a:solidFill>
                <a:latin typeface="Arial Narrow" panose="020B0606020202030204" pitchFamily="34" charset="0"/>
              </a:rPr>
              <a:t>Передать показания счетчика до 25 числа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57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Symbol</vt:lpstr>
      <vt:lpstr>Тема Office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Владимир</dc:creator>
  <cp:lastModifiedBy>Крекнин Константин Иннокентьевич</cp:lastModifiedBy>
  <cp:revision>18</cp:revision>
  <dcterms:created xsi:type="dcterms:W3CDTF">2020-03-26T16:07:24Z</dcterms:created>
  <dcterms:modified xsi:type="dcterms:W3CDTF">2020-03-27T14:24:08Z</dcterms:modified>
</cp:coreProperties>
</file>